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Medium" panose="020B0604020202020204" charset="0"/>
      <p:regular r:id="rId13"/>
    </p:embeddedFont>
    <p:embeddedFont>
      <p:font typeface="Open Sans" panose="020B060603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926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ourworldindata.org/plastic-polluti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505468"/>
          </a:xfrm>
          <a:prstGeom prst="rect">
            <a:avLst/>
          </a:prstGeom>
        </p:spPr>
      </p:pic>
      <p:pic>
        <p:nvPicPr>
          <p:cNvPr id="3" name="Image 1" descr="preencoded.png"/>
          <p:cNvPicPr>
            <a:picLocks noChangeAspect="1"/>
          </p:cNvPicPr>
          <p:nvPr/>
        </p:nvPicPr>
        <p:blipFill>
          <a:blip r:embed="rId4"/>
          <a:stretch>
            <a:fillRect/>
          </a:stretch>
        </p:blipFill>
        <p:spPr>
          <a:xfrm>
            <a:off x="6008965" y="359212"/>
            <a:ext cx="8098869" cy="5377577"/>
          </a:xfrm>
          <a:prstGeom prst="rect">
            <a:avLst/>
          </a:prstGeom>
        </p:spPr>
      </p:pic>
      <p:sp>
        <p:nvSpPr>
          <p:cNvPr id="4" name="Text 0"/>
          <p:cNvSpPr/>
          <p:nvPr/>
        </p:nvSpPr>
        <p:spPr>
          <a:xfrm>
            <a:off x="6008965" y="5932646"/>
            <a:ext cx="7190542" cy="408146"/>
          </a:xfrm>
          <a:prstGeom prst="rect">
            <a:avLst/>
          </a:prstGeom>
          <a:noFill/>
          <a:ln/>
        </p:spPr>
        <p:txBody>
          <a:bodyPr wrap="none" lIns="0" tIns="0" rIns="0" bIns="0" rtlCol="0" anchor="t"/>
          <a:lstStyle/>
          <a:p>
            <a:pPr marL="0" indent="0" algn="l">
              <a:lnSpc>
                <a:spcPts val="3200"/>
              </a:lnSpc>
              <a:buNone/>
            </a:pPr>
            <a:r>
              <a:rPr lang="en-US" sz="2550" dirty="0">
                <a:solidFill>
                  <a:srgbClr val="2C3F42"/>
                </a:solidFill>
                <a:latin typeface="Bitter Medium" pitchFamily="34" charset="0"/>
                <a:ea typeface="Bitter Medium" pitchFamily="34" charset="-122"/>
                <a:cs typeface="Bitter Medium" pitchFamily="34" charset="-120"/>
              </a:rPr>
              <a:t>Green Fabric – Sustainable Fashion Technology</a:t>
            </a:r>
            <a:endParaRPr lang="en-US" sz="2550" dirty="0"/>
          </a:p>
        </p:txBody>
      </p:sp>
      <p:sp>
        <p:nvSpPr>
          <p:cNvPr id="5" name="Text 1"/>
          <p:cNvSpPr/>
          <p:nvPr/>
        </p:nvSpPr>
        <p:spPr>
          <a:xfrm>
            <a:off x="6008965" y="6536650"/>
            <a:ext cx="8098869" cy="626864"/>
          </a:xfrm>
          <a:prstGeom prst="rect">
            <a:avLst/>
          </a:prstGeom>
          <a:noFill/>
          <a:ln/>
        </p:spPr>
        <p:txBody>
          <a:bodyPr wrap="square" lIns="0" tIns="0" rIns="0" bIns="0" rtlCol="0" anchor="t"/>
          <a:lstStyle/>
          <a:p>
            <a:pPr marL="0" indent="0" algn="l">
              <a:lnSpc>
                <a:spcPts val="1600"/>
              </a:lnSpc>
              <a:buNone/>
            </a:pPr>
            <a:r>
              <a:rPr lang="en-US" sz="1000" dirty="0">
                <a:solidFill>
                  <a:srgbClr val="2B2E3C"/>
                </a:solidFill>
                <a:latin typeface="Open Sans" pitchFamily="34" charset="0"/>
                <a:ea typeface="Open Sans" pitchFamily="34" charset="-122"/>
                <a:cs typeface="Open Sans" pitchFamily="34" charset="-120"/>
              </a:rPr>
              <a:t>Green Fabric is a pioneering fashion technology startup revolutionizing the textile industry through innovative recycling solutions. We transform discarded PET plastic bottles into high-quality recycled polyester fabric, creating sustainable materials for apparel and home textiles while actively combating the global plastic waste crisis.</a:t>
            </a:r>
            <a:endParaRPr lang="en-US" sz="1000" dirty="0"/>
          </a:p>
        </p:txBody>
      </p:sp>
      <p:sp>
        <p:nvSpPr>
          <p:cNvPr id="6" name="Text 2"/>
          <p:cNvSpPr/>
          <p:nvPr/>
        </p:nvSpPr>
        <p:spPr>
          <a:xfrm>
            <a:off x="6008965" y="7310438"/>
            <a:ext cx="8098869" cy="835819"/>
          </a:xfrm>
          <a:prstGeom prst="rect">
            <a:avLst/>
          </a:prstGeom>
          <a:noFill/>
          <a:ln/>
        </p:spPr>
        <p:txBody>
          <a:bodyPr wrap="square" lIns="0" tIns="0" rIns="0" bIns="0" rtlCol="0" anchor="t"/>
          <a:lstStyle/>
          <a:p>
            <a:pPr marL="0" indent="0" algn="l">
              <a:lnSpc>
                <a:spcPts val="1600"/>
              </a:lnSpc>
              <a:buNone/>
            </a:pPr>
            <a:r>
              <a:rPr lang="en-US" sz="1000" dirty="0">
                <a:solidFill>
                  <a:srgbClr val="2B2E3C"/>
                </a:solidFill>
                <a:latin typeface="Open Sans" pitchFamily="34" charset="0"/>
                <a:ea typeface="Open Sans" pitchFamily="34" charset="-122"/>
                <a:cs typeface="Open Sans" pitchFamily="34" charset="-120"/>
              </a:rPr>
              <a:t>Our mission extends beyond fabric production – we're building a circular economy where waste becomes valuable resources. By converting billions of plastic bottles that would otherwise pollute landfills and oceans into premium textiles, we're proving that environmental responsibility and commercial success can go hand in hand. Every yard of our fabric represents a step toward a more sustainable future for fashion.</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7474" y="663893"/>
            <a:ext cx="8615839" cy="584002"/>
          </a:xfrm>
          <a:prstGeom prst="rect">
            <a:avLst/>
          </a:prstGeom>
          <a:noFill/>
          <a:ln/>
        </p:spPr>
        <p:txBody>
          <a:bodyPr wrap="none" lIns="0" tIns="0" rIns="0" bIns="0" rtlCol="0" anchor="t"/>
          <a:lstStyle/>
          <a:p>
            <a:pPr marL="0" indent="0" algn="l">
              <a:lnSpc>
                <a:spcPts val="4550"/>
              </a:lnSpc>
              <a:buNone/>
            </a:pPr>
            <a:r>
              <a:rPr lang="en-US" sz="3650" dirty="0">
                <a:solidFill>
                  <a:srgbClr val="2C3F42"/>
                </a:solidFill>
                <a:latin typeface="Bitter Medium" pitchFamily="34" charset="0"/>
                <a:ea typeface="Bitter Medium" pitchFamily="34" charset="-122"/>
                <a:cs typeface="Bitter Medium" pitchFamily="34" charset="-120"/>
              </a:rPr>
              <a:t>Join the Sustainable Fashion Revolution</a:t>
            </a:r>
            <a:endParaRPr lang="en-US" sz="3650" dirty="0"/>
          </a:p>
        </p:txBody>
      </p:sp>
      <p:sp>
        <p:nvSpPr>
          <p:cNvPr id="3" name="Text 1"/>
          <p:cNvSpPr/>
          <p:nvPr/>
        </p:nvSpPr>
        <p:spPr>
          <a:xfrm>
            <a:off x="747474" y="1528167"/>
            <a:ext cx="11047333" cy="805815"/>
          </a:xfrm>
          <a:prstGeom prst="rect">
            <a:avLst/>
          </a:prstGeom>
          <a:noFill/>
          <a:ln/>
        </p:spPr>
        <p:txBody>
          <a:bodyPr wrap="none" lIns="0" tIns="0" rIns="0" bIns="0" rtlCol="0" anchor="t"/>
          <a:lstStyle/>
          <a:p>
            <a:pPr marL="0" indent="0" algn="l">
              <a:lnSpc>
                <a:spcPts val="6300"/>
              </a:lnSpc>
              <a:buNone/>
            </a:pPr>
            <a:r>
              <a:rPr lang="en-US" sz="5050" dirty="0">
                <a:solidFill>
                  <a:srgbClr val="2C3F42"/>
                </a:solidFill>
                <a:latin typeface="Bitter Medium" pitchFamily="34" charset="0"/>
                <a:ea typeface="Bitter Medium" pitchFamily="34" charset="-122"/>
                <a:cs typeface="Bitter Medium" pitchFamily="34" charset="-120"/>
              </a:rPr>
              <a:t>Together, We Can Transform Fashion</a:t>
            </a:r>
            <a:endParaRPr lang="en-US" sz="5050" dirty="0"/>
          </a:p>
        </p:txBody>
      </p:sp>
      <p:sp>
        <p:nvSpPr>
          <p:cNvPr id="4" name="Shape 2"/>
          <p:cNvSpPr/>
          <p:nvPr/>
        </p:nvSpPr>
        <p:spPr>
          <a:xfrm>
            <a:off x="747474" y="2614255"/>
            <a:ext cx="4253865" cy="2736533"/>
          </a:xfrm>
          <a:prstGeom prst="roundRect">
            <a:avLst>
              <a:gd name="adj" fmla="val 2868"/>
            </a:avLst>
          </a:prstGeom>
          <a:solidFill>
            <a:srgbClr val="FCE2CF"/>
          </a:solidFill>
          <a:ln w="7620">
            <a:solidFill>
              <a:srgbClr val="E2C8B5"/>
            </a:solidFill>
            <a:prstDash val="solid"/>
          </a:ln>
        </p:spPr>
        <p:txBody>
          <a:bodyPr/>
          <a:lstStyle/>
          <a:p>
            <a:endParaRPr lang="en-US"/>
          </a:p>
        </p:txBody>
      </p:sp>
      <p:sp>
        <p:nvSpPr>
          <p:cNvPr id="5" name="Shape 3"/>
          <p:cNvSpPr/>
          <p:nvPr/>
        </p:nvSpPr>
        <p:spPr>
          <a:xfrm>
            <a:off x="941903" y="2808684"/>
            <a:ext cx="560546" cy="560546"/>
          </a:xfrm>
          <a:prstGeom prst="roundRect">
            <a:avLst>
              <a:gd name="adj" fmla="val 16311035"/>
            </a:avLst>
          </a:prstGeom>
          <a:solidFill>
            <a:srgbClr val="D2600F"/>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096089" y="2931319"/>
            <a:ext cx="252174" cy="315278"/>
          </a:xfrm>
          <a:prstGeom prst="rect">
            <a:avLst/>
          </a:prstGeom>
        </p:spPr>
      </p:pic>
      <p:sp>
        <p:nvSpPr>
          <p:cNvPr id="7" name="Text 4"/>
          <p:cNvSpPr/>
          <p:nvPr/>
        </p:nvSpPr>
        <p:spPr>
          <a:xfrm>
            <a:off x="941903" y="3556040"/>
            <a:ext cx="2336006" cy="291941"/>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Choose Sustainable</a:t>
            </a:r>
            <a:endParaRPr lang="en-US" sz="1800" dirty="0"/>
          </a:p>
        </p:txBody>
      </p:sp>
      <p:sp>
        <p:nvSpPr>
          <p:cNvPr id="8" name="Text 5"/>
          <p:cNvSpPr/>
          <p:nvPr/>
        </p:nvSpPr>
        <p:spPr>
          <a:xfrm>
            <a:off x="941903" y="3960019"/>
            <a:ext cx="3865007" cy="1196340"/>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Support Green Fabric products and join millions of consumers making environmentally conscious fashion choices that drive positive change.</a:t>
            </a:r>
            <a:endParaRPr lang="en-US" sz="1450" dirty="0"/>
          </a:p>
        </p:txBody>
      </p:sp>
      <p:sp>
        <p:nvSpPr>
          <p:cNvPr id="9" name="Shape 6"/>
          <p:cNvSpPr/>
          <p:nvPr/>
        </p:nvSpPr>
        <p:spPr>
          <a:xfrm>
            <a:off x="5188148" y="2614255"/>
            <a:ext cx="4253984" cy="2736533"/>
          </a:xfrm>
          <a:prstGeom prst="roundRect">
            <a:avLst>
              <a:gd name="adj" fmla="val 2868"/>
            </a:avLst>
          </a:prstGeom>
          <a:solidFill>
            <a:srgbClr val="FCE2CF"/>
          </a:solidFill>
          <a:ln w="7620">
            <a:solidFill>
              <a:srgbClr val="E2C8B5"/>
            </a:solidFill>
            <a:prstDash val="solid"/>
          </a:ln>
        </p:spPr>
        <p:txBody>
          <a:bodyPr/>
          <a:lstStyle/>
          <a:p>
            <a:endParaRPr lang="en-US"/>
          </a:p>
        </p:txBody>
      </p:sp>
      <p:sp>
        <p:nvSpPr>
          <p:cNvPr id="10" name="Shape 7"/>
          <p:cNvSpPr/>
          <p:nvPr/>
        </p:nvSpPr>
        <p:spPr>
          <a:xfrm>
            <a:off x="5382578" y="2808684"/>
            <a:ext cx="560546" cy="560546"/>
          </a:xfrm>
          <a:prstGeom prst="roundRect">
            <a:avLst>
              <a:gd name="adj" fmla="val 16311035"/>
            </a:avLst>
          </a:prstGeom>
          <a:solidFill>
            <a:srgbClr val="D2600F"/>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5536763" y="2931319"/>
            <a:ext cx="252174" cy="315278"/>
          </a:xfrm>
          <a:prstGeom prst="rect">
            <a:avLst/>
          </a:prstGeom>
        </p:spPr>
      </p:pic>
      <p:sp>
        <p:nvSpPr>
          <p:cNvPr id="12" name="Text 8"/>
          <p:cNvSpPr/>
          <p:nvPr/>
        </p:nvSpPr>
        <p:spPr>
          <a:xfrm>
            <a:off x="5382578" y="3556040"/>
            <a:ext cx="2336006" cy="291941"/>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Partner With Us</a:t>
            </a:r>
            <a:endParaRPr lang="en-US" sz="1800" dirty="0"/>
          </a:p>
        </p:txBody>
      </p:sp>
      <p:sp>
        <p:nvSpPr>
          <p:cNvPr id="13" name="Text 9"/>
          <p:cNvSpPr/>
          <p:nvPr/>
        </p:nvSpPr>
        <p:spPr>
          <a:xfrm>
            <a:off x="5382578" y="3960019"/>
            <a:ext cx="3865126" cy="1196340"/>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Collaborate with Green Fabric to integrate sustainable materials into your product lines and meet growing consumer demand for eco-friendly options.</a:t>
            </a:r>
            <a:endParaRPr lang="en-US" sz="1450" dirty="0"/>
          </a:p>
        </p:txBody>
      </p:sp>
      <p:sp>
        <p:nvSpPr>
          <p:cNvPr id="14" name="Shape 10"/>
          <p:cNvSpPr/>
          <p:nvPr/>
        </p:nvSpPr>
        <p:spPr>
          <a:xfrm>
            <a:off x="9628942" y="2614255"/>
            <a:ext cx="4253984" cy="2736533"/>
          </a:xfrm>
          <a:prstGeom prst="roundRect">
            <a:avLst>
              <a:gd name="adj" fmla="val 2868"/>
            </a:avLst>
          </a:prstGeom>
          <a:solidFill>
            <a:srgbClr val="FCE2CF"/>
          </a:solidFill>
          <a:ln w="7620">
            <a:solidFill>
              <a:srgbClr val="E2C8B5"/>
            </a:solidFill>
            <a:prstDash val="solid"/>
          </a:ln>
        </p:spPr>
        <p:txBody>
          <a:bodyPr/>
          <a:lstStyle/>
          <a:p>
            <a:endParaRPr lang="en-US"/>
          </a:p>
        </p:txBody>
      </p:sp>
      <p:sp>
        <p:nvSpPr>
          <p:cNvPr id="15" name="Shape 11"/>
          <p:cNvSpPr/>
          <p:nvPr/>
        </p:nvSpPr>
        <p:spPr>
          <a:xfrm>
            <a:off x="9823371" y="2808684"/>
            <a:ext cx="560546" cy="560546"/>
          </a:xfrm>
          <a:prstGeom prst="roundRect">
            <a:avLst>
              <a:gd name="adj" fmla="val 16311035"/>
            </a:avLst>
          </a:prstGeom>
          <a:solidFill>
            <a:srgbClr val="D2600F"/>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9977557" y="2931319"/>
            <a:ext cx="252174" cy="315278"/>
          </a:xfrm>
          <a:prstGeom prst="rect">
            <a:avLst/>
          </a:prstGeom>
        </p:spPr>
      </p:pic>
      <p:sp>
        <p:nvSpPr>
          <p:cNvPr id="17" name="Text 12"/>
          <p:cNvSpPr/>
          <p:nvPr/>
        </p:nvSpPr>
        <p:spPr>
          <a:xfrm>
            <a:off x="9823371" y="3556040"/>
            <a:ext cx="2336006" cy="291941"/>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Invest in Impact</a:t>
            </a:r>
            <a:endParaRPr lang="en-US" sz="1800" dirty="0"/>
          </a:p>
        </p:txBody>
      </p:sp>
      <p:sp>
        <p:nvSpPr>
          <p:cNvPr id="18" name="Text 13"/>
          <p:cNvSpPr/>
          <p:nvPr/>
        </p:nvSpPr>
        <p:spPr>
          <a:xfrm>
            <a:off x="9823371" y="3960019"/>
            <a:ext cx="3865126" cy="1196340"/>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Join our mission to scale sustainable textile production and create lasting environmental change while building a profitable, future-focused business.</a:t>
            </a:r>
            <a:endParaRPr lang="en-US" sz="1450" dirty="0"/>
          </a:p>
        </p:txBody>
      </p:sp>
      <p:sp>
        <p:nvSpPr>
          <p:cNvPr id="19" name="Text 14"/>
          <p:cNvSpPr/>
          <p:nvPr/>
        </p:nvSpPr>
        <p:spPr>
          <a:xfrm>
            <a:off x="747474" y="5560933"/>
            <a:ext cx="13135451" cy="897255"/>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The future of fashion is sustainable, and that future starts with the choices we make today. Green Fabric offers a proven solution that addresses environmental challenges while meeting market demand for quality, affordable textiles. Our technology, market position, and growth trajectory present an exceptional opportunity for investors and partners who want to be part of the solution.</a:t>
            </a:r>
            <a:endParaRPr lang="en-US" sz="1450" dirty="0"/>
          </a:p>
        </p:txBody>
      </p:sp>
      <p:sp>
        <p:nvSpPr>
          <p:cNvPr id="20" name="Text 15"/>
          <p:cNvSpPr/>
          <p:nvPr/>
        </p:nvSpPr>
        <p:spPr>
          <a:xfrm>
            <a:off x="747474" y="6668333"/>
            <a:ext cx="13135451" cy="897255"/>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Visit our website to explore our complete product portfolio, learn about partnership opportunities, and discover how Green Fabric is revolutionizing the textile industry one recycled bottle at a time. Together, we can build a more sustainable world where fashion and environmental responsibility work in perfect harmony.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8097"/>
            <a:ext cx="701790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The Global Plastic Waste Crisis</a:t>
            </a:r>
            <a:endParaRPr lang="en-US" sz="3900" dirty="0"/>
          </a:p>
        </p:txBody>
      </p:sp>
      <p:sp>
        <p:nvSpPr>
          <p:cNvPr id="3" name="Text 1"/>
          <p:cNvSpPr/>
          <p:nvPr/>
        </p:nvSpPr>
        <p:spPr>
          <a:xfrm>
            <a:off x="793790" y="2084189"/>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2B2E3C"/>
                </a:solidFill>
                <a:latin typeface="Bitter Medium" pitchFamily="34" charset="0"/>
                <a:ea typeface="Bitter Medium" pitchFamily="34" charset="-122"/>
                <a:cs typeface="Bitter Medium" pitchFamily="34" charset="-120"/>
              </a:rPr>
              <a:t>350M</a:t>
            </a:r>
            <a:endParaRPr lang="en-US" sz="5150" dirty="0"/>
          </a:p>
        </p:txBody>
      </p:sp>
      <p:sp>
        <p:nvSpPr>
          <p:cNvPr id="4" name="Text 2"/>
          <p:cNvSpPr/>
          <p:nvPr/>
        </p:nvSpPr>
        <p:spPr>
          <a:xfrm>
            <a:off x="1531858" y="2987159"/>
            <a:ext cx="2706053" cy="310158"/>
          </a:xfrm>
          <a:prstGeom prst="rect">
            <a:avLst/>
          </a:prstGeom>
          <a:noFill/>
          <a:ln/>
        </p:spPr>
        <p:txBody>
          <a:bodyPr wrap="none" lIns="0" tIns="0" rIns="0" bIns="0" rtlCol="0" anchor="t"/>
          <a:lstStyle/>
          <a:p>
            <a:pPr marL="0" indent="0" algn="ctr">
              <a:lnSpc>
                <a:spcPts val="2400"/>
              </a:lnSpc>
              <a:buNone/>
            </a:pPr>
            <a:r>
              <a:rPr lang="en-US" sz="1950" dirty="0">
                <a:solidFill>
                  <a:srgbClr val="2B2E3C"/>
                </a:solidFill>
                <a:latin typeface="Bitter Medium" pitchFamily="34" charset="0"/>
                <a:ea typeface="Bitter Medium" pitchFamily="34" charset="-122"/>
                <a:cs typeface="Bitter Medium" pitchFamily="34" charset="-120"/>
              </a:rPr>
              <a:t>Tonnes of Plastic Waste</a:t>
            </a:r>
            <a:endParaRPr lang="en-US" sz="1950" dirty="0"/>
          </a:p>
        </p:txBody>
      </p:sp>
      <p:sp>
        <p:nvSpPr>
          <p:cNvPr id="5" name="Text 3"/>
          <p:cNvSpPr/>
          <p:nvPr/>
        </p:nvSpPr>
        <p:spPr>
          <a:xfrm>
            <a:off x="793790" y="3416379"/>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2B2E3C"/>
                </a:solidFill>
                <a:latin typeface="Open Sans" pitchFamily="34" charset="0"/>
                <a:ea typeface="Open Sans" pitchFamily="34" charset="-122"/>
                <a:cs typeface="Open Sans" pitchFamily="34" charset="-120"/>
              </a:rPr>
              <a:t>Produced globally every year, creating an environmental emergency</a:t>
            </a:r>
            <a:endParaRPr lang="en-US" sz="1550" dirty="0"/>
          </a:p>
        </p:txBody>
      </p:sp>
      <p:sp>
        <p:nvSpPr>
          <p:cNvPr id="6" name="Text 4"/>
          <p:cNvSpPr/>
          <p:nvPr/>
        </p:nvSpPr>
        <p:spPr>
          <a:xfrm>
            <a:off x="5223986" y="208418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B2E3C"/>
                </a:solidFill>
                <a:latin typeface="Bitter Medium" pitchFamily="34" charset="0"/>
                <a:ea typeface="Bitter Medium" pitchFamily="34" charset="-122"/>
                <a:cs typeface="Bitter Medium" pitchFamily="34" charset="-120"/>
              </a:rPr>
              <a:t>91%</a:t>
            </a:r>
            <a:endParaRPr lang="en-US" sz="5150" dirty="0"/>
          </a:p>
        </p:txBody>
      </p:sp>
      <p:sp>
        <p:nvSpPr>
          <p:cNvPr id="7" name="Text 5"/>
          <p:cNvSpPr/>
          <p:nvPr/>
        </p:nvSpPr>
        <p:spPr>
          <a:xfrm>
            <a:off x="6074688" y="298715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B2E3C"/>
                </a:solidFill>
                <a:latin typeface="Bitter Medium" pitchFamily="34" charset="0"/>
                <a:ea typeface="Bitter Medium" pitchFamily="34" charset="-122"/>
                <a:cs typeface="Bitter Medium" pitchFamily="34" charset="-120"/>
              </a:rPr>
              <a:t>Not Recycled</a:t>
            </a:r>
            <a:endParaRPr lang="en-US" sz="1950" dirty="0"/>
          </a:p>
        </p:txBody>
      </p:sp>
      <p:sp>
        <p:nvSpPr>
          <p:cNvPr id="8" name="Text 6"/>
          <p:cNvSpPr/>
          <p:nvPr/>
        </p:nvSpPr>
        <p:spPr>
          <a:xfrm>
            <a:off x="5223986" y="3416379"/>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2B2E3C"/>
                </a:solidFill>
                <a:latin typeface="Open Sans" pitchFamily="34" charset="0"/>
                <a:ea typeface="Open Sans" pitchFamily="34" charset="-122"/>
                <a:cs typeface="Open Sans" pitchFamily="34" charset="-120"/>
              </a:rPr>
              <a:t>Most plastic waste ends up in landfills, oceans, or incinerated</a:t>
            </a:r>
            <a:endParaRPr lang="en-US" sz="1550" dirty="0"/>
          </a:p>
        </p:txBody>
      </p:sp>
      <p:sp>
        <p:nvSpPr>
          <p:cNvPr id="9" name="Text 7"/>
          <p:cNvSpPr/>
          <p:nvPr/>
        </p:nvSpPr>
        <p:spPr>
          <a:xfrm>
            <a:off x="9654302" y="208418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B2E3C"/>
                </a:solidFill>
                <a:latin typeface="Bitter Medium" pitchFamily="34" charset="0"/>
                <a:ea typeface="Bitter Medium" pitchFamily="34" charset="-122"/>
                <a:cs typeface="Bitter Medium" pitchFamily="34" charset="-120"/>
              </a:rPr>
              <a:t>8.3B</a:t>
            </a:r>
            <a:endParaRPr lang="en-US" sz="5150" dirty="0"/>
          </a:p>
        </p:txBody>
      </p:sp>
      <p:sp>
        <p:nvSpPr>
          <p:cNvPr id="10" name="Text 8"/>
          <p:cNvSpPr/>
          <p:nvPr/>
        </p:nvSpPr>
        <p:spPr>
          <a:xfrm>
            <a:off x="10505003" y="298715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B2E3C"/>
                </a:solidFill>
                <a:latin typeface="Bitter Medium" pitchFamily="34" charset="0"/>
                <a:ea typeface="Bitter Medium" pitchFamily="34" charset="-122"/>
                <a:cs typeface="Bitter Medium" pitchFamily="34" charset="-120"/>
              </a:rPr>
              <a:t>Tonnes Total</a:t>
            </a:r>
            <a:endParaRPr lang="en-US" sz="1950" dirty="0"/>
          </a:p>
        </p:txBody>
      </p:sp>
      <p:sp>
        <p:nvSpPr>
          <p:cNvPr id="11" name="Text 9"/>
          <p:cNvSpPr/>
          <p:nvPr/>
        </p:nvSpPr>
        <p:spPr>
          <a:xfrm>
            <a:off x="9654302" y="3416379"/>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2B2E3C"/>
                </a:solidFill>
                <a:latin typeface="Open Sans" pitchFamily="34" charset="0"/>
                <a:ea typeface="Open Sans" pitchFamily="34" charset="-122"/>
                <a:cs typeface="Open Sans" pitchFamily="34" charset="-120"/>
              </a:rPr>
              <a:t>Cumulative plastic produced since the 1950s worldwide</a:t>
            </a:r>
            <a:endParaRPr lang="en-US" sz="1550" dirty="0"/>
          </a:p>
        </p:txBody>
      </p:sp>
      <p:sp>
        <p:nvSpPr>
          <p:cNvPr id="12" name="Text 10"/>
          <p:cNvSpPr/>
          <p:nvPr/>
        </p:nvSpPr>
        <p:spPr>
          <a:xfrm>
            <a:off x="793790" y="4274701"/>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The world faces an unprecedented plastic waste crisis that threatens our planet's ecological balance and human health. According to </a:t>
            </a:r>
            <a:r>
              <a:rPr lang="en-US" sz="155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Our World in Data</a:t>
            </a:r>
            <a:r>
              <a:rPr lang="en-US" sz="1550" dirty="0">
                <a:solidFill>
                  <a:srgbClr val="2B2E3C"/>
                </a:solidFill>
                <a:latin typeface="Open Sans" pitchFamily="34" charset="0"/>
                <a:ea typeface="Open Sans" pitchFamily="34" charset="-122"/>
                <a:cs typeface="Open Sans" pitchFamily="34" charset="-120"/>
              </a:rPr>
              <a:t>, we produce approximately 350 million tonnes of plastic waste annually, with production rates accelerating faster than our ability to manage disposal responsibly.</a:t>
            </a:r>
            <a:endParaRPr lang="en-US" sz="1550" dirty="0"/>
          </a:p>
        </p:txBody>
      </p:sp>
      <p:sp>
        <p:nvSpPr>
          <p:cNvPr id="13" name="Text 11"/>
          <p:cNvSpPr/>
          <p:nvPr/>
        </p:nvSpPr>
        <p:spPr>
          <a:xfrm>
            <a:off x="793790" y="5450562"/>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This massive volume of waste overwhelms existing infrastructure, leading to widespread environmental pollution. Mismanaged plastic waste clogs drainage systems, contaminates soil and water sources, and creates floating garbage patches in our oceans. Marine ecosystems suffer devastating impacts as sea life ingests plastic debris or becomes entangled in waste, disrupting food chains and biodiversity.</a:t>
            </a:r>
            <a:endParaRPr lang="en-US" sz="1550" dirty="0"/>
          </a:p>
        </p:txBody>
      </p:sp>
      <p:sp>
        <p:nvSpPr>
          <p:cNvPr id="14" name="Text 12"/>
          <p:cNvSpPr/>
          <p:nvPr/>
        </p:nvSpPr>
        <p:spPr>
          <a:xfrm>
            <a:off x="793790" y="662642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The scale of this challenge demands immediate, innovative solutions that transform waste streams into valuable resources, creating economic incentives for proper waste management while addressing environmental concerns.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8066" y="493633"/>
            <a:ext cx="5193863" cy="561023"/>
          </a:xfrm>
          <a:prstGeom prst="rect">
            <a:avLst/>
          </a:prstGeom>
          <a:noFill/>
          <a:ln/>
        </p:spPr>
        <p:txBody>
          <a:bodyPr wrap="none" lIns="0" tIns="0" rIns="0" bIns="0" rtlCol="0" anchor="t"/>
          <a:lstStyle/>
          <a:p>
            <a:pPr marL="0" indent="0" algn="l">
              <a:lnSpc>
                <a:spcPts val="4400"/>
              </a:lnSpc>
              <a:buNone/>
            </a:pPr>
            <a:r>
              <a:rPr lang="en-US" sz="3500" dirty="0">
                <a:solidFill>
                  <a:srgbClr val="2C3F42"/>
                </a:solidFill>
                <a:latin typeface="Bitter Medium" pitchFamily="34" charset="0"/>
                <a:ea typeface="Bitter Medium" pitchFamily="34" charset="-122"/>
                <a:cs typeface="Bitter Medium" pitchFamily="34" charset="-120"/>
              </a:rPr>
              <a:t>$1.5 Trillion Health Crisis</a:t>
            </a:r>
            <a:endParaRPr lang="en-US" sz="3500" dirty="0"/>
          </a:p>
        </p:txBody>
      </p:sp>
      <p:sp>
        <p:nvSpPr>
          <p:cNvPr id="3" name="Text 1"/>
          <p:cNvSpPr/>
          <p:nvPr/>
        </p:nvSpPr>
        <p:spPr>
          <a:xfrm>
            <a:off x="718066" y="1503283"/>
            <a:ext cx="4604504" cy="336590"/>
          </a:xfrm>
          <a:prstGeom prst="rect">
            <a:avLst/>
          </a:prstGeom>
          <a:noFill/>
          <a:ln/>
        </p:spPr>
        <p:txBody>
          <a:bodyPr wrap="none" lIns="0" tIns="0" rIns="0" bIns="0" rtlCol="0" anchor="t"/>
          <a:lstStyle/>
          <a:p>
            <a:pPr marL="0" indent="0" algn="l">
              <a:lnSpc>
                <a:spcPts val="2650"/>
              </a:lnSpc>
              <a:buNone/>
            </a:pPr>
            <a:r>
              <a:rPr lang="en-US" sz="2100" dirty="0">
                <a:solidFill>
                  <a:srgbClr val="2C3F42"/>
                </a:solidFill>
                <a:latin typeface="Bitter Medium" pitchFamily="34" charset="0"/>
                <a:ea typeface="Bitter Medium" pitchFamily="34" charset="-122"/>
                <a:cs typeface="Bitter Medium" pitchFamily="34" charset="-120"/>
              </a:rPr>
              <a:t>Plastic Pollution's Hidden Health Toll</a:t>
            </a:r>
            <a:endParaRPr lang="en-US" sz="2100" dirty="0"/>
          </a:p>
        </p:txBody>
      </p:sp>
      <p:sp>
        <p:nvSpPr>
          <p:cNvPr id="4" name="Text 2"/>
          <p:cNvSpPr/>
          <p:nvPr/>
        </p:nvSpPr>
        <p:spPr>
          <a:xfrm>
            <a:off x="718066" y="2019300"/>
            <a:ext cx="7741325" cy="114871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plastic waste crisis extends far beyond environmental damage – it's creating a global health emergency of staggering proportions. A comprehensive report published in The Lancet warns of a $1.5 trillion annual health crisis directly linked to plastic pollution, affecting human health from infancy through old age.</a:t>
            </a:r>
            <a:endParaRPr lang="en-US" sz="1400" dirty="0"/>
          </a:p>
        </p:txBody>
      </p:sp>
      <p:sp>
        <p:nvSpPr>
          <p:cNvPr id="5" name="Text 3"/>
          <p:cNvSpPr/>
          <p:nvPr/>
        </p:nvSpPr>
        <p:spPr>
          <a:xfrm>
            <a:off x="718066" y="3329583"/>
            <a:ext cx="7741325" cy="114871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Microplastics, tiny particles less than 5mm in diameter, have been detected in human organs including the lungs, liver, kidneys, and even placental tissue. These particles carry toxic chemicals including phthalates, bisphenol A (BPA), and flame retardants that can disrupt endocrine function, cause reproductive issues, and potentially increase cancer risks.</a:t>
            </a:r>
            <a:endParaRPr lang="en-US" sz="1400" dirty="0"/>
          </a:p>
        </p:txBody>
      </p:sp>
      <p:sp>
        <p:nvSpPr>
          <p:cNvPr id="6" name="Text 4"/>
          <p:cNvSpPr/>
          <p:nvPr/>
        </p:nvSpPr>
        <p:spPr>
          <a:xfrm>
            <a:off x="718066" y="4639866"/>
            <a:ext cx="7741325" cy="1435894"/>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health impacts are particularly severe for vulnerable populations. Children face developmental risks from early exposure, while pregnant women may transfer contamination to developing fetuses. Communities near plastic production facilities and waste sites experience disproportionately higher rates of respiratory diseases and other health complications.</a:t>
            </a:r>
            <a:endParaRPr lang="en-US" sz="1400" dirty="0"/>
          </a:p>
        </p:txBody>
      </p:sp>
      <p:pic>
        <p:nvPicPr>
          <p:cNvPr id="7" name="Image 0" descr="preencoded.png"/>
          <p:cNvPicPr>
            <a:picLocks noChangeAspect="1"/>
          </p:cNvPicPr>
          <p:nvPr/>
        </p:nvPicPr>
        <p:blipFill>
          <a:blip r:embed="rId3"/>
          <a:stretch>
            <a:fillRect/>
          </a:stretch>
        </p:blipFill>
        <p:spPr>
          <a:xfrm>
            <a:off x="8904923" y="1525786"/>
            <a:ext cx="5014913" cy="5014913"/>
          </a:xfrm>
          <a:prstGeom prst="rect">
            <a:avLst/>
          </a:prstGeom>
        </p:spPr>
      </p:pic>
      <p:sp>
        <p:nvSpPr>
          <p:cNvPr id="8" name="Text 5"/>
          <p:cNvSpPr/>
          <p:nvPr/>
        </p:nvSpPr>
        <p:spPr>
          <a:xfrm>
            <a:off x="9174123" y="6742628"/>
            <a:ext cx="4745712" cy="861536"/>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"Plastic pollution is not just an environmental issue – it's a public health crisis requiring urgent action across industries and governments."</a:t>
            </a:r>
            <a:endParaRPr lang="en-US" sz="1400" dirty="0"/>
          </a:p>
        </p:txBody>
      </p:sp>
      <p:sp>
        <p:nvSpPr>
          <p:cNvPr id="9" name="Shape 6"/>
          <p:cNvSpPr/>
          <p:nvPr/>
        </p:nvSpPr>
        <p:spPr>
          <a:xfrm>
            <a:off x="8904923" y="6742628"/>
            <a:ext cx="22860" cy="861536"/>
          </a:xfrm>
          <a:prstGeom prst="rect">
            <a:avLst/>
          </a:prstGeom>
          <a:solidFill>
            <a:srgbClr val="D2600F"/>
          </a:solidFill>
          <a:ln/>
        </p:spPr>
        <p:txBody>
          <a:bodyPr/>
          <a:lstStyle/>
          <a:p>
            <a:endParaRPr lang="en-US"/>
          </a:p>
        </p:txBody>
      </p:sp>
      <p:sp>
        <p:nvSpPr>
          <p:cNvPr id="10" name="Text 7"/>
          <p:cNvSpPr/>
          <p:nvPr/>
        </p:nvSpPr>
        <p:spPr>
          <a:xfrm>
            <a:off x="718066" y="8008025"/>
            <a:ext cx="13194268" cy="287179"/>
          </a:xfrm>
          <a:prstGeom prst="rect">
            <a:avLst/>
          </a:prstGeom>
          <a:noFill/>
          <a:ln/>
        </p:spPr>
        <p:txBody>
          <a:bodyPr wrap="non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Reference: The Guardian Health Crisis Report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15089"/>
            <a:ext cx="7935278"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Polyester: From Waste to Resource</a:t>
            </a:r>
            <a:endParaRPr lang="en-US" sz="3900" dirty="0"/>
          </a:p>
        </p:txBody>
      </p:sp>
      <p:pic>
        <p:nvPicPr>
          <p:cNvPr id="3" name="Image 0" descr="preencoded.png"/>
          <p:cNvPicPr>
            <a:picLocks noChangeAspect="1"/>
          </p:cNvPicPr>
          <p:nvPr/>
        </p:nvPicPr>
        <p:blipFill>
          <a:blip r:embed="rId3"/>
          <a:stretch>
            <a:fillRect/>
          </a:stretch>
        </p:blipFill>
        <p:spPr>
          <a:xfrm>
            <a:off x="793790" y="1732002"/>
            <a:ext cx="4347567" cy="793790"/>
          </a:xfrm>
          <a:prstGeom prst="rect">
            <a:avLst/>
          </a:prstGeom>
        </p:spPr>
      </p:pic>
      <p:sp>
        <p:nvSpPr>
          <p:cNvPr id="4" name="Text 1"/>
          <p:cNvSpPr/>
          <p:nvPr/>
        </p:nvSpPr>
        <p:spPr>
          <a:xfrm>
            <a:off x="992148" y="27241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PET Bottles</a:t>
            </a:r>
            <a:endParaRPr lang="en-US" sz="1950" dirty="0"/>
          </a:p>
        </p:txBody>
      </p:sp>
      <p:sp>
        <p:nvSpPr>
          <p:cNvPr id="5" name="Text 2"/>
          <p:cNvSpPr/>
          <p:nvPr/>
        </p:nvSpPr>
        <p:spPr>
          <a:xfrm>
            <a:off x="992148" y="315337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Billions of discarded plastic bottles become raw materials for sustainable textile production</a:t>
            </a:r>
            <a:endParaRPr lang="en-US" sz="1550" dirty="0"/>
          </a:p>
        </p:txBody>
      </p:sp>
      <p:pic>
        <p:nvPicPr>
          <p:cNvPr id="6" name="Image 1" descr="preencoded.png"/>
          <p:cNvPicPr>
            <a:picLocks noChangeAspect="1"/>
          </p:cNvPicPr>
          <p:nvPr/>
        </p:nvPicPr>
        <p:blipFill>
          <a:blip r:embed="rId4"/>
          <a:stretch>
            <a:fillRect/>
          </a:stretch>
        </p:blipFill>
        <p:spPr>
          <a:xfrm>
            <a:off x="5141357" y="1732002"/>
            <a:ext cx="4347567" cy="793790"/>
          </a:xfrm>
          <a:prstGeom prst="rect">
            <a:avLst/>
          </a:prstGeom>
        </p:spPr>
      </p:pic>
      <p:sp>
        <p:nvSpPr>
          <p:cNvPr id="7" name="Text 3"/>
          <p:cNvSpPr/>
          <p:nvPr/>
        </p:nvSpPr>
        <p:spPr>
          <a:xfrm>
            <a:off x="5339715" y="27241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Transformation</a:t>
            </a:r>
            <a:endParaRPr lang="en-US" sz="1950" dirty="0"/>
          </a:p>
        </p:txBody>
      </p:sp>
      <p:sp>
        <p:nvSpPr>
          <p:cNvPr id="8" name="Text 4"/>
          <p:cNvSpPr/>
          <p:nvPr/>
        </p:nvSpPr>
        <p:spPr>
          <a:xfrm>
            <a:off x="5339715" y="3153370"/>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Advanced recycling technology converts waste into high-quality polyester fibers</a:t>
            </a:r>
            <a:endParaRPr lang="en-US" sz="1550" dirty="0"/>
          </a:p>
        </p:txBody>
      </p:sp>
      <p:pic>
        <p:nvPicPr>
          <p:cNvPr id="9" name="Image 2" descr="preencoded.png"/>
          <p:cNvPicPr>
            <a:picLocks noChangeAspect="1"/>
          </p:cNvPicPr>
          <p:nvPr/>
        </p:nvPicPr>
        <p:blipFill>
          <a:blip r:embed="rId5"/>
          <a:stretch>
            <a:fillRect/>
          </a:stretch>
        </p:blipFill>
        <p:spPr>
          <a:xfrm>
            <a:off x="9488924" y="1732002"/>
            <a:ext cx="4347567" cy="793790"/>
          </a:xfrm>
          <a:prstGeom prst="rect">
            <a:avLst/>
          </a:prstGeom>
        </p:spPr>
      </p:pic>
      <p:sp>
        <p:nvSpPr>
          <p:cNvPr id="10" name="Text 5"/>
          <p:cNvSpPr/>
          <p:nvPr/>
        </p:nvSpPr>
        <p:spPr>
          <a:xfrm>
            <a:off x="9687282" y="27241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Premium Textiles</a:t>
            </a:r>
            <a:endParaRPr lang="en-US" sz="1950" dirty="0"/>
          </a:p>
        </p:txBody>
      </p:sp>
      <p:sp>
        <p:nvSpPr>
          <p:cNvPr id="11" name="Text 6"/>
          <p:cNvSpPr/>
          <p:nvPr/>
        </p:nvSpPr>
        <p:spPr>
          <a:xfrm>
            <a:off x="9687282" y="315337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Recycled polyester fabrics match virgin material quality while reducing environmental impact</a:t>
            </a:r>
            <a:endParaRPr lang="en-US" sz="1550" dirty="0"/>
          </a:p>
        </p:txBody>
      </p:sp>
      <p:sp>
        <p:nvSpPr>
          <p:cNvPr id="12" name="Text 7"/>
          <p:cNvSpPr/>
          <p:nvPr/>
        </p:nvSpPr>
        <p:spPr>
          <a:xfrm>
            <a:off x="793790" y="4527590"/>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Polyester represents one of the most significant opportunities in sustainable textile production. As the world's most widely used synthetic fiber, polyester accounts for over 50% of global fiber production, primarily derived from petroleum-based resources. However, polyester's molecular structure makes it perfectly suited for recycling from PET plastic bottles.</a:t>
            </a:r>
            <a:endParaRPr lang="en-US" sz="1550" dirty="0"/>
          </a:p>
        </p:txBody>
      </p:sp>
      <p:sp>
        <p:nvSpPr>
          <p:cNvPr id="13" name="Text 8"/>
          <p:cNvSpPr/>
          <p:nvPr/>
        </p:nvSpPr>
        <p:spPr>
          <a:xfrm>
            <a:off x="793790" y="5703451"/>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The recycling process transforms what was once considered waste into valuable resources, creating a circular economy model that reduces dependence on virgin petroleum resources. Each ton of recycled polyester saves approximately 2 tons of CO2 emissions compared to virgin polyester production, while simultaneously diverting plastic waste from landfills and oceans.</a:t>
            </a:r>
            <a:endParaRPr lang="en-US" sz="1550" dirty="0"/>
          </a:p>
        </p:txBody>
      </p:sp>
      <p:sp>
        <p:nvSpPr>
          <p:cNvPr id="14" name="Text 9"/>
          <p:cNvSpPr/>
          <p:nvPr/>
        </p:nvSpPr>
        <p:spPr>
          <a:xfrm>
            <a:off x="793790" y="687931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This transformation addresses multiple challenges simultaneously: reducing plastic waste, decreasing greenhouse gas emissions, conserving petroleum resources, and meeting growing demand for sustainable textiles in the fashion industry.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1403" y="516612"/>
            <a:ext cx="5168265" cy="587097"/>
          </a:xfrm>
          <a:prstGeom prst="rect">
            <a:avLst/>
          </a:prstGeom>
          <a:noFill/>
          <a:ln/>
        </p:spPr>
        <p:txBody>
          <a:bodyPr wrap="none" lIns="0" tIns="0" rIns="0" bIns="0" rtlCol="0" anchor="t"/>
          <a:lstStyle/>
          <a:p>
            <a:pPr marL="0" indent="0" algn="l">
              <a:lnSpc>
                <a:spcPts val="4600"/>
              </a:lnSpc>
              <a:buNone/>
            </a:pPr>
            <a:r>
              <a:rPr lang="en-US" sz="3650" dirty="0">
                <a:solidFill>
                  <a:srgbClr val="2C3F42"/>
                </a:solidFill>
                <a:latin typeface="Bitter Medium" pitchFamily="34" charset="0"/>
                <a:ea typeface="Bitter Medium" pitchFamily="34" charset="-122"/>
                <a:cs typeface="Bitter Medium" pitchFamily="34" charset="-120"/>
              </a:rPr>
              <a:t>Our Production Process</a:t>
            </a:r>
            <a:endParaRPr lang="en-US" sz="3650" dirty="0"/>
          </a:p>
        </p:txBody>
      </p:sp>
      <p:sp>
        <p:nvSpPr>
          <p:cNvPr id="3" name="Text 1"/>
          <p:cNvSpPr/>
          <p:nvPr/>
        </p:nvSpPr>
        <p:spPr>
          <a:xfrm>
            <a:off x="751403" y="14793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01</a:t>
            </a:r>
            <a:endParaRPr lang="en-US" sz="1450" dirty="0"/>
          </a:p>
        </p:txBody>
      </p:sp>
      <p:sp>
        <p:nvSpPr>
          <p:cNvPr id="4" name="Shape 2"/>
          <p:cNvSpPr/>
          <p:nvPr/>
        </p:nvSpPr>
        <p:spPr>
          <a:xfrm>
            <a:off x="751403" y="1775698"/>
            <a:ext cx="6469856" cy="22860"/>
          </a:xfrm>
          <a:prstGeom prst="rect">
            <a:avLst/>
          </a:prstGeom>
          <a:solidFill>
            <a:srgbClr val="D2600F"/>
          </a:solidFill>
          <a:ln/>
        </p:spPr>
        <p:txBody>
          <a:bodyPr/>
          <a:lstStyle/>
          <a:p>
            <a:endParaRPr lang="en-US"/>
          </a:p>
        </p:txBody>
      </p:sp>
      <p:sp>
        <p:nvSpPr>
          <p:cNvPr id="5" name="Text 3"/>
          <p:cNvSpPr/>
          <p:nvPr/>
        </p:nvSpPr>
        <p:spPr>
          <a:xfrm>
            <a:off x="751403" y="1915239"/>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Collection &amp; Sorting</a:t>
            </a:r>
            <a:endParaRPr lang="en-US" sz="1800" dirty="0"/>
          </a:p>
        </p:txBody>
      </p:sp>
      <p:sp>
        <p:nvSpPr>
          <p:cNvPr id="6" name="Text 4"/>
          <p:cNvSpPr/>
          <p:nvPr/>
        </p:nvSpPr>
        <p:spPr>
          <a:xfrm>
            <a:off x="751403" y="232136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PET bottles are collected from recycling centers and sorted by color and quality to ensure optimal processing results</a:t>
            </a:r>
            <a:endParaRPr lang="en-US" sz="1450" dirty="0"/>
          </a:p>
        </p:txBody>
      </p:sp>
      <p:sp>
        <p:nvSpPr>
          <p:cNvPr id="7" name="Text 5"/>
          <p:cNvSpPr/>
          <p:nvPr/>
        </p:nvSpPr>
        <p:spPr>
          <a:xfrm>
            <a:off x="7409021" y="14793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02</a:t>
            </a:r>
            <a:endParaRPr lang="en-US" sz="1450" dirty="0"/>
          </a:p>
        </p:txBody>
      </p:sp>
      <p:sp>
        <p:nvSpPr>
          <p:cNvPr id="8" name="Shape 6"/>
          <p:cNvSpPr/>
          <p:nvPr/>
        </p:nvSpPr>
        <p:spPr>
          <a:xfrm>
            <a:off x="7409021" y="1775698"/>
            <a:ext cx="6469975" cy="22860"/>
          </a:xfrm>
          <a:prstGeom prst="rect">
            <a:avLst/>
          </a:prstGeom>
          <a:solidFill>
            <a:srgbClr val="D2600F"/>
          </a:solidFill>
          <a:ln/>
        </p:spPr>
        <p:txBody>
          <a:bodyPr/>
          <a:lstStyle/>
          <a:p>
            <a:endParaRPr lang="en-US"/>
          </a:p>
        </p:txBody>
      </p:sp>
      <p:sp>
        <p:nvSpPr>
          <p:cNvPr id="9" name="Text 7"/>
          <p:cNvSpPr/>
          <p:nvPr/>
        </p:nvSpPr>
        <p:spPr>
          <a:xfrm>
            <a:off x="7409021" y="1915239"/>
            <a:ext cx="2535198"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Cleaning &amp; Preparation</a:t>
            </a:r>
            <a:endParaRPr lang="en-US" sz="1800" dirty="0"/>
          </a:p>
        </p:txBody>
      </p:sp>
      <p:sp>
        <p:nvSpPr>
          <p:cNvPr id="10" name="Text 8"/>
          <p:cNvSpPr/>
          <p:nvPr/>
        </p:nvSpPr>
        <p:spPr>
          <a:xfrm>
            <a:off x="7409021" y="232136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Bottles undergo intensive cleaning to remove labels, adhesives, and contaminants, ensuring purity for textile production</a:t>
            </a:r>
            <a:endParaRPr lang="en-US" sz="1450" dirty="0"/>
          </a:p>
        </p:txBody>
      </p:sp>
      <p:sp>
        <p:nvSpPr>
          <p:cNvPr id="11" name="Text 9"/>
          <p:cNvSpPr/>
          <p:nvPr/>
        </p:nvSpPr>
        <p:spPr>
          <a:xfrm>
            <a:off x="751403" y="325100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03</a:t>
            </a:r>
            <a:endParaRPr lang="en-US" sz="1450" dirty="0"/>
          </a:p>
        </p:txBody>
      </p:sp>
      <p:sp>
        <p:nvSpPr>
          <p:cNvPr id="12" name="Shape 10"/>
          <p:cNvSpPr/>
          <p:nvPr/>
        </p:nvSpPr>
        <p:spPr>
          <a:xfrm>
            <a:off x="751403" y="3547348"/>
            <a:ext cx="6469856" cy="22860"/>
          </a:xfrm>
          <a:prstGeom prst="rect">
            <a:avLst/>
          </a:prstGeom>
          <a:solidFill>
            <a:srgbClr val="D2600F"/>
          </a:solidFill>
          <a:ln/>
        </p:spPr>
        <p:txBody>
          <a:bodyPr/>
          <a:lstStyle/>
          <a:p>
            <a:endParaRPr lang="en-US"/>
          </a:p>
        </p:txBody>
      </p:sp>
      <p:sp>
        <p:nvSpPr>
          <p:cNvPr id="13" name="Text 11"/>
          <p:cNvSpPr/>
          <p:nvPr/>
        </p:nvSpPr>
        <p:spPr>
          <a:xfrm>
            <a:off x="751403" y="3686889"/>
            <a:ext cx="2505908"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Mechanical Processing</a:t>
            </a:r>
            <a:endParaRPr lang="en-US" sz="1800" dirty="0"/>
          </a:p>
        </p:txBody>
      </p:sp>
      <p:sp>
        <p:nvSpPr>
          <p:cNvPr id="14" name="Text 12"/>
          <p:cNvSpPr/>
          <p:nvPr/>
        </p:nvSpPr>
        <p:spPr>
          <a:xfrm>
            <a:off x="751403" y="409301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Clean bottles are shredded into uniform flakes and washed again to achieve the highest quality standards</a:t>
            </a:r>
            <a:endParaRPr lang="en-US" sz="1450" dirty="0"/>
          </a:p>
        </p:txBody>
      </p:sp>
      <p:sp>
        <p:nvSpPr>
          <p:cNvPr id="15" name="Text 13"/>
          <p:cNvSpPr/>
          <p:nvPr/>
        </p:nvSpPr>
        <p:spPr>
          <a:xfrm>
            <a:off x="7409021" y="325100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04</a:t>
            </a:r>
            <a:endParaRPr lang="en-US" sz="1450" dirty="0"/>
          </a:p>
        </p:txBody>
      </p:sp>
      <p:sp>
        <p:nvSpPr>
          <p:cNvPr id="16" name="Shape 14"/>
          <p:cNvSpPr/>
          <p:nvPr/>
        </p:nvSpPr>
        <p:spPr>
          <a:xfrm>
            <a:off x="7409021" y="3547348"/>
            <a:ext cx="6469975" cy="22860"/>
          </a:xfrm>
          <a:prstGeom prst="rect">
            <a:avLst/>
          </a:prstGeom>
          <a:solidFill>
            <a:srgbClr val="D2600F"/>
          </a:solidFill>
          <a:ln/>
        </p:spPr>
        <p:txBody>
          <a:bodyPr/>
          <a:lstStyle/>
          <a:p>
            <a:endParaRPr lang="en-US"/>
          </a:p>
        </p:txBody>
      </p:sp>
      <p:sp>
        <p:nvSpPr>
          <p:cNvPr id="17" name="Text 15"/>
          <p:cNvSpPr/>
          <p:nvPr/>
        </p:nvSpPr>
        <p:spPr>
          <a:xfrm>
            <a:off x="7409021" y="3686889"/>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Melting &amp; Extrusion</a:t>
            </a:r>
            <a:endParaRPr lang="en-US" sz="1800" dirty="0"/>
          </a:p>
        </p:txBody>
      </p:sp>
      <p:sp>
        <p:nvSpPr>
          <p:cNvPr id="18" name="Text 16"/>
          <p:cNvSpPr/>
          <p:nvPr/>
        </p:nvSpPr>
        <p:spPr>
          <a:xfrm>
            <a:off x="7409021" y="409301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Flakes are melted and extruded through spinnerets to create continuous polyester filaments</a:t>
            </a:r>
            <a:endParaRPr lang="en-US" sz="1450" dirty="0"/>
          </a:p>
        </p:txBody>
      </p:sp>
      <p:sp>
        <p:nvSpPr>
          <p:cNvPr id="19" name="Text 17"/>
          <p:cNvSpPr/>
          <p:nvPr/>
        </p:nvSpPr>
        <p:spPr>
          <a:xfrm>
            <a:off x="751403" y="50226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05</a:t>
            </a:r>
            <a:endParaRPr lang="en-US" sz="1450" dirty="0"/>
          </a:p>
        </p:txBody>
      </p:sp>
      <p:sp>
        <p:nvSpPr>
          <p:cNvPr id="20" name="Shape 18"/>
          <p:cNvSpPr/>
          <p:nvPr/>
        </p:nvSpPr>
        <p:spPr>
          <a:xfrm>
            <a:off x="751403" y="5318998"/>
            <a:ext cx="6469856" cy="22860"/>
          </a:xfrm>
          <a:prstGeom prst="rect">
            <a:avLst/>
          </a:prstGeom>
          <a:solidFill>
            <a:srgbClr val="D2600F"/>
          </a:solidFill>
          <a:ln/>
        </p:spPr>
        <p:txBody>
          <a:bodyPr/>
          <a:lstStyle/>
          <a:p>
            <a:endParaRPr lang="en-US"/>
          </a:p>
        </p:txBody>
      </p:sp>
      <p:sp>
        <p:nvSpPr>
          <p:cNvPr id="21" name="Text 19"/>
          <p:cNvSpPr/>
          <p:nvPr/>
        </p:nvSpPr>
        <p:spPr>
          <a:xfrm>
            <a:off x="751403" y="5458539"/>
            <a:ext cx="2348270"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Fiber Production</a:t>
            </a:r>
            <a:endParaRPr lang="en-US" sz="1800" dirty="0"/>
          </a:p>
        </p:txBody>
      </p:sp>
      <p:sp>
        <p:nvSpPr>
          <p:cNvPr id="22" name="Text 20"/>
          <p:cNvSpPr/>
          <p:nvPr/>
        </p:nvSpPr>
        <p:spPr>
          <a:xfrm>
            <a:off x="751403" y="586466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Filaments are drawn, crimped, and cut into staple fibers ready for spinning into yarn</a:t>
            </a:r>
            <a:endParaRPr lang="en-US" sz="1450" dirty="0"/>
          </a:p>
        </p:txBody>
      </p:sp>
      <p:sp>
        <p:nvSpPr>
          <p:cNvPr id="23" name="Text 21"/>
          <p:cNvSpPr/>
          <p:nvPr/>
        </p:nvSpPr>
        <p:spPr>
          <a:xfrm>
            <a:off x="7409021" y="50226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06</a:t>
            </a:r>
            <a:endParaRPr lang="en-US" sz="1450" dirty="0"/>
          </a:p>
        </p:txBody>
      </p:sp>
      <p:sp>
        <p:nvSpPr>
          <p:cNvPr id="24" name="Shape 22"/>
          <p:cNvSpPr/>
          <p:nvPr/>
        </p:nvSpPr>
        <p:spPr>
          <a:xfrm>
            <a:off x="7409021" y="5318998"/>
            <a:ext cx="6469975" cy="22860"/>
          </a:xfrm>
          <a:prstGeom prst="rect">
            <a:avLst/>
          </a:prstGeom>
          <a:solidFill>
            <a:srgbClr val="D2600F"/>
          </a:solidFill>
          <a:ln/>
        </p:spPr>
        <p:txBody>
          <a:bodyPr/>
          <a:lstStyle/>
          <a:p>
            <a:endParaRPr lang="en-US"/>
          </a:p>
        </p:txBody>
      </p:sp>
      <p:sp>
        <p:nvSpPr>
          <p:cNvPr id="25" name="Text 23"/>
          <p:cNvSpPr/>
          <p:nvPr/>
        </p:nvSpPr>
        <p:spPr>
          <a:xfrm>
            <a:off x="7409021" y="5458539"/>
            <a:ext cx="2380298" cy="293489"/>
          </a:xfrm>
          <a:prstGeom prst="rect">
            <a:avLst/>
          </a:prstGeom>
          <a:noFill/>
          <a:ln/>
        </p:spPr>
        <p:txBody>
          <a:bodyPr wrap="none" lIns="0" tIns="0" rIns="0" bIns="0" rtlCol="0" anchor="t"/>
          <a:lstStyle/>
          <a:p>
            <a:pPr marL="0" indent="0" algn="l">
              <a:lnSpc>
                <a:spcPts val="2300"/>
              </a:lnSpc>
              <a:buNone/>
            </a:pPr>
            <a:r>
              <a:rPr lang="en-US" sz="1800" dirty="0">
                <a:solidFill>
                  <a:srgbClr val="2B2E3C"/>
                </a:solidFill>
                <a:latin typeface="Bitter Medium" pitchFamily="34" charset="0"/>
                <a:ea typeface="Bitter Medium" pitchFamily="34" charset="-122"/>
                <a:cs typeface="Bitter Medium" pitchFamily="34" charset="-120"/>
              </a:rPr>
              <a:t>Fabric Manufacturing</a:t>
            </a:r>
            <a:endParaRPr lang="en-US" sz="1800" dirty="0"/>
          </a:p>
        </p:txBody>
      </p:sp>
      <p:sp>
        <p:nvSpPr>
          <p:cNvPr id="26" name="Text 24"/>
          <p:cNvSpPr/>
          <p:nvPr/>
        </p:nvSpPr>
        <p:spPr>
          <a:xfrm>
            <a:off x="7409021" y="586466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Yarns are woven or knitted into finished fabrics, ready for apparel and home textile applications</a:t>
            </a:r>
            <a:endParaRPr lang="en-US" sz="1450" dirty="0"/>
          </a:p>
        </p:txBody>
      </p:sp>
      <p:sp>
        <p:nvSpPr>
          <p:cNvPr id="27" name="Text 25"/>
          <p:cNvSpPr/>
          <p:nvPr/>
        </p:nvSpPr>
        <p:spPr>
          <a:xfrm>
            <a:off x="751403" y="6817876"/>
            <a:ext cx="13127593" cy="901541"/>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Our state-of-the-art production process combines advanced recycling technology with traditional textile manufacturing expertise. We maintain strict quality control at every stage, ensuring our recycled polyester fabrics meet or exceed industry standards for durability, colorfastness, and performance characteristics.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272891"/>
            <a:ext cx="3859292"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Environmental Impact Reduction</a:t>
            </a:r>
            <a:endParaRPr lang="en-US" sz="1950" dirty="0"/>
          </a:p>
        </p:txBody>
      </p:sp>
      <p:sp>
        <p:nvSpPr>
          <p:cNvPr id="3" name="Text 1"/>
          <p:cNvSpPr/>
          <p:nvPr/>
        </p:nvSpPr>
        <p:spPr>
          <a:xfrm>
            <a:off x="3185160" y="1488400"/>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2B2E3C"/>
                </a:solidFill>
                <a:latin typeface="Bitter Medium" pitchFamily="34" charset="0"/>
                <a:ea typeface="Bitter Medium" pitchFamily="34" charset="-122"/>
                <a:cs typeface="Bitter Medium" pitchFamily="34" charset="-120"/>
              </a:rPr>
              <a:t>59%</a:t>
            </a:r>
            <a:endParaRPr lang="en-US" sz="1950" dirty="0"/>
          </a:p>
        </p:txBody>
      </p:sp>
      <p:pic>
        <p:nvPicPr>
          <p:cNvPr id="4" name="Image 0" descr="preencoded.png"/>
          <p:cNvPicPr>
            <a:picLocks noChangeAspect="1"/>
          </p:cNvPicPr>
          <p:nvPr/>
        </p:nvPicPr>
        <p:blipFill>
          <a:blip r:embed="rId3"/>
          <a:stretch>
            <a:fillRect/>
          </a:stretch>
        </p:blipFill>
        <p:spPr>
          <a:xfrm>
            <a:off x="3051215" y="868204"/>
            <a:ext cx="1488519" cy="1488519"/>
          </a:xfrm>
          <a:prstGeom prst="rect">
            <a:avLst/>
          </a:prstGeom>
        </p:spPr>
      </p:pic>
      <p:sp>
        <p:nvSpPr>
          <p:cNvPr id="5" name="Text 2"/>
          <p:cNvSpPr/>
          <p:nvPr/>
        </p:nvSpPr>
        <p:spPr>
          <a:xfrm>
            <a:off x="3175278" y="2480667"/>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B2E3C"/>
                </a:solidFill>
                <a:latin typeface="Bitter Medium" pitchFamily="34" charset="0"/>
                <a:ea typeface="Bitter Medium" pitchFamily="34" charset="-122"/>
                <a:cs typeface="Bitter Medium" pitchFamily="34" charset="-120"/>
              </a:rPr>
              <a:t>Lower Energy Use</a:t>
            </a:r>
            <a:endParaRPr lang="en-US" sz="950" dirty="0"/>
          </a:p>
        </p:txBody>
      </p:sp>
      <p:sp>
        <p:nvSpPr>
          <p:cNvPr id="6" name="Text 3"/>
          <p:cNvSpPr/>
          <p:nvPr/>
        </p:nvSpPr>
        <p:spPr>
          <a:xfrm>
            <a:off x="396835" y="2734866"/>
            <a:ext cx="6797397" cy="158591"/>
          </a:xfrm>
          <a:prstGeom prst="rect">
            <a:avLst/>
          </a:prstGeom>
          <a:noFill/>
          <a:ln/>
        </p:spPr>
        <p:txBody>
          <a:bodyPr wrap="none" lIns="0" tIns="0" rIns="0" bIns="0" rtlCol="0" anchor="t"/>
          <a:lstStyle/>
          <a:p>
            <a:pPr marL="0" indent="0" algn="ctr">
              <a:lnSpc>
                <a:spcPts val="1250"/>
              </a:lnSpc>
              <a:buNone/>
            </a:pPr>
            <a:r>
              <a:rPr lang="en-US" sz="750" dirty="0">
                <a:solidFill>
                  <a:srgbClr val="2B2E3C"/>
                </a:solidFill>
                <a:latin typeface="Open Sans" pitchFamily="34" charset="0"/>
                <a:ea typeface="Open Sans" pitchFamily="34" charset="-122"/>
                <a:cs typeface="Open Sans" pitchFamily="34" charset="-120"/>
              </a:rPr>
              <a:t>Compared to virgin polyester production</a:t>
            </a:r>
            <a:endParaRPr lang="en-US" sz="750" dirty="0"/>
          </a:p>
        </p:txBody>
      </p:sp>
      <p:sp>
        <p:nvSpPr>
          <p:cNvPr id="7" name="Text 4"/>
          <p:cNvSpPr/>
          <p:nvPr/>
        </p:nvSpPr>
        <p:spPr>
          <a:xfrm>
            <a:off x="3185160" y="3736777"/>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2B2E3C"/>
                </a:solidFill>
                <a:latin typeface="Bitter Medium" pitchFamily="34" charset="0"/>
                <a:ea typeface="Bitter Medium" pitchFamily="34" charset="-122"/>
                <a:cs typeface="Bitter Medium" pitchFamily="34" charset="-120"/>
              </a:rPr>
              <a:t>32%</a:t>
            </a:r>
            <a:endParaRPr lang="en-US" sz="1950" dirty="0"/>
          </a:p>
        </p:txBody>
      </p:sp>
      <p:pic>
        <p:nvPicPr>
          <p:cNvPr id="8" name="Image 1" descr="preencoded.png"/>
          <p:cNvPicPr>
            <a:picLocks noChangeAspect="1"/>
          </p:cNvPicPr>
          <p:nvPr/>
        </p:nvPicPr>
        <p:blipFill>
          <a:blip r:embed="rId4"/>
          <a:stretch>
            <a:fillRect/>
          </a:stretch>
        </p:blipFill>
        <p:spPr>
          <a:xfrm>
            <a:off x="3051215" y="3116580"/>
            <a:ext cx="1488519" cy="1488519"/>
          </a:xfrm>
          <a:prstGeom prst="rect">
            <a:avLst/>
          </a:prstGeom>
        </p:spPr>
      </p:pic>
      <p:sp>
        <p:nvSpPr>
          <p:cNvPr id="9" name="Text 5"/>
          <p:cNvSpPr/>
          <p:nvPr/>
        </p:nvSpPr>
        <p:spPr>
          <a:xfrm>
            <a:off x="2948821" y="4729043"/>
            <a:ext cx="1693426" cy="155019"/>
          </a:xfrm>
          <a:prstGeom prst="rect">
            <a:avLst/>
          </a:prstGeom>
          <a:noFill/>
          <a:ln/>
        </p:spPr>
        <p:txBody>
          <a:bodyPr wrap="none" lIns="0" tIns="0" rIns="0" bIns="0" rtlCol="0" anchor="t"/>
          <a:lstStyle/>
          <a:p>
            <a:pPr marL="0" indent="0" algn="ctr">
              <a:lnSpc>
                <a:spcPts val="1200"/>
              </a:lnSpc>
              <a:buNone/>
            </a:pPr>
            <a:r>
              <a:rPr lang="en-US" sz="950" dirty="0">
                <a:solidFill>
                  <a:srgbClr val="2B2E3C"/>
                </a:solidFill>
                <a:latin typeface="Bitter Medium" pitchFamily="34" charset="0"/>
                <a:ea typeface="Bitter Medium" pitchFamily="34" charset="-122"/>
                <a:cs typeface="Bitter Medium" pitchFamily="34" charset="-120"/>
              </a:rPr>
              <a:t>Reduced Water Consumption</a:t>
            </a:r>
            <a:endParaRPr lang="en-US" sz="950" dirty="0"/>
          </a:p>
        </p:txBody>
      </p:sp>
      <p:sp>
        <p:nvSpPr>
          <p:cNvPr id="10" name="Text 6"/>
          <p:cNvSpPr/>
          <p:nvPr/>
        </p:nvSpPr>
        <p:spPr>
          <a:xfrm>
            <a:off x="396835" y="4983242"/>
            <a:ext cx="6797397" cy="158591"/>
          </a:xfrm>
          <a:prstGeom prst="rect">
            <a:avLst/>
          </a:prstGeom>
          <a:noFill/>
          <a:ln/>
        </p:spPr>
        <p:txBody>
          <a:bodyPr wrap="none" lIns="0" tIns="0" rIns="0" bIns="0" rtlCol="0" anchor="t"/>
          <a:lstStyle/>
          <a:p>
            <a:pPr marL="0" indent="0" algn="ctr">
              <a:lnSpc>
                <a:spcPts val="1250"/>
              </a:lnSpc>
              <a:buNone/>
            </a:pPr>
            <a:r>
              <a:rPr lang="en-US" sz="750" dirty="0">
                <a:solidFill>
                  <a:srgbClr val="2B2E3C"/>
                </a:solidFill>
                <a:latin typeface="Open Sans" pitchFamily="34" charset="0"/>
                <a:ea typeface="Open Sans" pitchFamily="34" charset="-122"/>
                <a:cs typeface="Open Sans" pitchFamily="34" charset="-120"/>
              </a:rPr>
              <a:t>Significant water savings throughout the process</a:t>
            </a:r>
            <a:endParaRPr lang="en-US" sz="750" dirty="0"/>
          </a:p>
        </p:txBody>
      </p:sp>
      <p:sp>
        <p:nvSpPr>
          <p:cNvPr id="11" name="Text 7"/>
          <p:cNvSpPr/>
          <p:nvPr/>
        </p:nvSpPr>
        <p:spPr>
          <a:xfrm>
            <a:off x="3185160" y="5985153"/>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2B2E3C"/>
                </a:solidFill>
                <a:latin typeface="Bitter Medium" pitchFamily="34" charset="0"/>
                <a:ea typeface="Bitter Medium" pitchFamily="34" charset="-122"/>
                <a:cs typeface="Bitter Medium" pitchFamily="34" charset="-120"/>
              </a:rPr>
              <a:t>79%</a:t>
            </a:r>
            <a:endParaRPr lang="en-US" sz="1950" dirty="0"/>
          </a:p>
        </p:txBody>
      </p:sp>
      <p:pic>
        <p:nvPicPr>
          <p:cNvPr id="12" name="Image 2" descr="preencoded.png"/>
          <p:cNvPicPr>
            <a:picLocks noChangeAspect="1"/>
          </p:cNvPicPr>
          <p:nvPr/>
        </p:nvPicPr>
        <p:blipFill>
          <a:blip r:embed="rId5"/>
          <a:stretch>
            <a:fillRect/>
          </a:stretch>
        </p:blipFill>
        <p:spPr>
          <a:xfrm>
            <a:off x="3051215" y="5364956"/>
            <a:ext cx="1488519" cy="1488519"/>
          </a:xfrm>
          <a:prstGeom prst="rect">
            <a:avLst/>
          </a:prstGeom>
        </p:spPr>
      </p:pic>
      <p:sp>
        <p:nvSpPr>
          <p:cNvPr id="13" name="Text 8"/>
          <p:cNvSpPr/>
          <p:nvPr/>
        </p:nvSpPr>
        <p:spPr>
          <a:xfrm>
            <a:off x="3175278" y="6977420"/>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B2E3C"/>
                </a:solidFill>
                <a:latin typeface="Bitter Medium" pitchFamily="34" charset="0"/>
                <a:ea typeface="Bitter Medium" pitchFamily="34" charset="-122"/>
                <a:cs typeface="Bitter Medium" pitchFamily="34" charset="-120"/>
              </a:rPr>
              <a:t>Fewer CO2 Emissions</a:t>
            </a:r>
            <a:endParaRPr lang="en-US" sz="950" dirty="0"/>
          </a:p>
        </p:txBody>
      </p:sp>
      <p:sp>
        <p:nvSpPr>
          <p:cNvPr id="14" name="Text 9"/>
          <p:cNvSpPr/>
          <p:nvPr/>
        </p:nvSpPr>
        <p:spPr>
          <a:xfrm>
            <a:off x="396835" y="7231618"/>
            <a:ext cx="6797397" cy="158591"/>
          </a:xfrm>
          <a:prstGeom prst="rect">
            <a:avLst/>
          </a:prstGeom>
          <a:noFill/>
          <a:ln/>
        </p:spPr>
        <p:txBody>
          <a:bodyPr wrap="none" lIns="0" tIns="0" rIns="0" bIns="0" rtlCol="0" anchor="t"/>
          <a:lstStyle/>
          <a:p>
            <a:pPr marL="0" indent="0" algn="ctr">
              <a:lnSpc>
                <a:spcPts val="1250"/>
              </a:lnSpc>
              <a:buNone/>
            </a:pPr>
            <a:r>
              <a:rPr lang="en-US" sz="750" dirty="0">
                <a:solidFill>
                  <a:srgbClr val="2B2E3C"/>
                </a:solidFill>
                <a:latin typeface="Open Sans" pitchFamily="34" charset="0"/>
                <a:ea typeface="Open Sans" pitchFamily="34" charset="-122"/>
                <a:cs typeface="Open Sans" pitchFamily="34" charset="-120"/>
              </a:rPr>
              <a:t>Dramatic reduction in greenhouse gas output</a:t>
            </a:r>
            <a:endParaRPr lang="en-US" sz="750" dirty="0"/>
          </a:p>
        </p:txBody>
      </p:sp>
      <p:pic>
        <p:nvPicPr>
          <p:cNvPr id="15" name="Image 3" descr="preencoded.png"/>
          <p:cNvPicPr>
            <a:picLocks noChangeAspect="1"/>
          </p:cNvPicPr>
          <p:nvPr/>
        </p:nvPicPr>
        <p:blipFill>
          <a:blip r:embed="rId6"/>
          <a:stretch>
            <a:fillRect/>
          </a:stretch>
        </p:blipFill>
        <p:spPr>
          <a:xfrm>
            <a:off x="7443788" y="843439"/>
            <a:ext cx="6351151" cy="6351151"/>
          </a:xfrm>
          <a:prstGeom prst="rect">
            <a:avLst/>
          </a:prstGeom>
        </p:spPr>
      </p:pic>
      <p:sp>
        <p:nvSpPr>
          <p:cNvPr id="16" name="Text 10"/>
          <p:cNvSpPr/>
          <p:nvPr/>
        </p:nvSpPr>
        <p:spPr>
          <a:xfrm>
            <a:off x="396835" y="7613333"/>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2B2E3C"/>
                </a:solidFill>
                <a:latin typeface="Open Sans" pitchFamily="34" charset="0"/>
                <a:ea typeface="Open Sans" pitchFamily="34" charset="-122"/>
                <a:cs typeface="Open Sans" pitchFamily="34" charset="-120"/>
              </a:rPr>
              <a:t>The environmental benefits of recycled polyester extend across multiple impact categories, creating comprehensive sustainability improvements. Our recycled polyester production generates significantly fewer greenhouse gas emissions compared to virgin polyester, contributing to climate change mitigation efforts while maintaining product quality and performance.</a:t>
            </a:r>
            <a:endParaRPr lang="en-US" sz="750" dirty="0"/>
          </a:p>
        </p:txBody>
      </p:sp>
      <p:sp>
        <p:nvSpPr>
          <p:cNvPr id="17" name="Text 11"/>
          <p:cNvSpPr/>
          <p:nvPr/>
        </p:nvSpPr>
        <p:spPr>
          <a:xfrm>
            <a:off x="396835" y="8042077"/>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2B2E3C"/>
                </a:solidFill>
                <a:latin typeface="Open Sans" pitchFamily="34" charset="0"/>
                <a:ea typeface="Open Sans" pitchFamily="34" charset="-122"/>
                <a:cs typeface="Open Sans" pitchFamily="34" charset="-120"/>
              </a:rPr>
              <a:t>Water conservation represents another critical advantage, with recycled polyester requiring substantially less water throughout the production process. This reduction is particularly important in regions facing water scarcity and helps preserve this vital resource for communities and ecosystems.</a:t>
            </a:r>
            <a:endParaRPr lang="en-US" sz="750" dirty="0"/>
          </a:p>
        </p:txBody>
      </p:sp>
      <p:sp>
        <p:nvSpPr>
          <p:cNvPr id="18" name="Text 12"/>
          <p:cNvSpPr/>
          <p:nvPr/>
        </p:nvSpPr>
        <p:spPr>
          <a:xfrm>
            <a:off x="396835" y="8312229"/>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2B2E3C"/>
                </a:solidFill>
                <a:latin typeface="Open Sans" pitchFamily="34" charset="0"/>
                <a:ea typeface="Open Sans" pitchFamily="34" charset="-122"/>
                <a:cs typeface="Open Sans" pitchFamily="34" charset="-120"/>
              </a:rPr>
              <a:t>Beyond resource conservation, recycling PET bottles prevents millions of containers from entering landfills and natural environments. Each yard of our fabric represents approximately 12-15 recycled plastic bottles, directly contributing to plastic waste reduction and supporting circular economy principles.</a:t>
            </a:r>
            <a:endParaRPr lang="en-US" sz="750" dirty="0"/>
          </a:p>
        </p:txBody>
      </p:sp>
      <p:sp>
        <p:nvSpPr>
          <p:cNvPr id="19" name="Text 13"/>
          <p:cNvSpPr/>
          <p:nvPr/>
        </p:nvSpPr>
        <p:spPr>
          <a:xfrm>
            <a:off x="396835" y="8740973"/>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2B2E3C"/>
                </a:solidFill>
                <a:latin typeface="Open Sans" pitchFamily="34" charset="0"/>
                <a:ea typeface="Open Sans" pitchFamily="34" charset="-122"/>
                <a:cs typeface="Open Sans" pitchFamily="34" charset="-120"/>
              </a:rPr>
              <a:t>Reference: QIMA Sustainability Analysis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0715"/>
            <a:ext cx="7781925"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Our Sustainable Product Portfolio</a:t>
            </a:r>
            <a:endParaRPr lang="en-US" sz="3900" dirty="0"/>
          </a:p>
        </p:txBody>
      </p:sp>
      <p:sp>
        <p:nvSpPr>
          <p:cNvPr id="3" name="Text 1"/>
          <p:cNvSpPr/>
          <p:nvPr/>
        </p:nvSpPr>
        <p:spPr>
          <a:xfrm>
            <a:off x="793790" y="31259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Sustainable Apparel</a:t>
            </a:r>
            <a:endParaRPr lang="en-US" sz="1950" dirty="0"/>
          </a:p>
        </p:txBody>
      </p:sp>
      <p:sp>
        <p:nvSpPr>
          <p:cNvPr id="4" name="Text 2"/>
          <p:cNvSpPr/>
          <p:nvPr/>
        </p:nvSpPr>
        <p:spPr>
          <a:xfrm>
            <a:off x="793790" y="3555206"/>
            <a:ext cx="4182189" cy="190523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Our fashion line includes premium t-shirts, elegant gowns, versatile dresses, protective washable face masks, and durable reusable grocery bags. Each piece combines style with sustainability, offering consumers guilt-free fashion choices.</a:t>
            </a:r>
            <a:endParaRPr lang="en-US" sz="1550" dirty="0"/>
          </a:p>
        </p:txBody>
      </p:sp>
      <p:sp>
        <p:nvSpPr>
          <p:cNvPr id="5" name="Text 3"/>
          <p:cNvSpPr/>
          <p:nvPr/>
        </p:nvSpPr>
        <p:spPr>
          <a:xfrm>
            <a:off x="5223986" y="31259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Home Textiles</a:t>
            </a:r>
            <a:endParaRPr lang="en-US" sz="1950" dirty="0"/>
          </a:p>
        </p:txBody>
      </p:sp>
      <p:sp>
        <p:nvSpPr>
          <p:cNvPr id="6" name="Text 4"/>
          <p:cNvSpPr/>
          <p:nvPr/>
        </p:nvSpPr>
        <p:spPr>
          <a:xfrm>
            <a:off x="5223986" y="3555206"/>
            <a:ext cx="4182308" cy="190523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Transform your living space with our eco-friendly home textile collection featuring ultra-absorbent towels, comfortable bed linens, and durable upholstery fabrics. Experience luxury that aligns with environmental values.</a:t>
            </a:r>
            <a:endParaRPr lang="en-US" sz="1550" dirty="0"/>
          </a:p>
        </p:txBody>
      </p:sp>
      <p:sp>
        <p:nvSpPr>
          <p:cNvPr id="7" name="Text 5"/>
          <p:cNvSpPr/>
          <p:nvPr/>
        </p:nvSpPr>
        <p:spPr>
          <a:xfrm>
            <a:off x="9654302" y="3125986"/>
            <a:ext cx="260413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Sustainable Packaging</a:t>
            </a:r>
            <a:endParaRPr lang="en-US" sz="1950" dirty="0"/>
          </a:p>
        </p:txBody>
      </p:sp>
      <p:sp>
        <p:nvSpPr>
          <p:cNvPr id="8" name="Text 6"/>
          <p:cNvSpPr/>
          <p:nvPr/>
        </p:nvSpPr>
        <p:spPr>
          <a:xfrm>
            <a:off x="9654302" y="3555206"/>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Our commitment to sustainability extends to packaging, using 100% recycled materials that can be recycled again. This closed-loop approach minimizes waste throughout the entire product lifecycle.</a:t>
            </a:r>
            <a:endParaRPr lang="en-US" sz="1550" dirty="0"/>
          </a:p>
        </p:txBody>
      </p:sp>
      <p:sp>
        <p:nvSpPr>
          <p:cNvPr id="9" name="Text 7"/>
          <p:cNvSpPr/>
          <p:nvPr/>
        </p:nvSpPr>
        <p:spPr>
          <a:xfrm>
            <a:off x="793790" y="568368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Every product in our portfolio represents our commitment to combining environmental responsibility with consumer satisfaction. We focus on durability, comfort, and aesthetic appeal while maintaining our core mission of waste reduction and resource conservation.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7313" y="280035"/>
            <a:ext cx="2970967" cy="318254"/>
          </a:xfrm>
          <a:prstGeom prst="rect">
            <a:avLst/>
          </a:prstGeom>
          <a:noFill/>
          <a:ln/>
        </p:spPr>
        <p:txBody>
          <a:bodyPr wrap="none" lIns="0" tIns="0" rIns="0" bIns="0" rtlCol="0" anchor="t"/>
          <a:lstStyle/>
          <a:p>
            <a:pPr marL="0" indent="0" algn="l">
              <a:lnSpc>
                <a:spcPts val="2500"/>
              </a:lnSpc>
              <a:buNone/>
            </a:pPr>
            <a:r>
              <a:rPr lang="en-US" sz="2000" dirty="0">
                <a:solidFill>
                  <a:srgbClr val="2C3F42"/>
                </a:solidFill>
                <a:latin typeface="Bitter Medium" pitchFamily="34" charset="0"/>
                <a:ea typeface="Bitter Medium" pitchFamily="34" charset="-122"/>
                <a:cs typeface="Bitter Medium" pitchFamily="34" charset="-120"/>
              </a:rPr>
              <a:t>Explosive Market Growth</a:t>
            </a:r>
            <a:endParaRPr lang="en-US" sz="2000" dirty="0"/>
          </a:p>
        </p:txBody>
      </p:sp>
      <p:pic>
        <p:nvPicPr>
          <p:cNvPr id="3" name="Image 0" descr="preencoded.png"/>
          <p:cNvPicPr>
            <a:picLocks noChangeAspect="1"/>
          </p:cNvPicPr>
          <p:nvPr/>
        </p:nvPicPr>
        <p:blipFill>
          <a:blip r:embed="rId3"/>
          <a:stretch>
            <a:fillRect/>
          </a:stretch>
        </p:blipFill>
        <p:spPr>
          <a:xfrm>
            <a:off x="407313" y="801886"/>
            <a:ext cx="13815774" cy="7736800"/>
          </a:xfrm>
          <a:prstGeom prst="rect">
            <a:avLst/>
          </a:prstGeom>
        </p:spPr>
      </p:pic>
      <p:sp>
        <p:nvSpPr>
          <p:cNvPr id="4" name="Text 1"/>
          <p:cNvSpPr/>
          <p:nvPr/>
        </p:nvSpPr>
        <p:spPr>
          <a:xfrm>
            <a:off x="407313" y="8653224"/>
            <a:ext cx="13815774" cy="325755"/>
          </a:xfrm>
          <a:prstGeom prst="rect">
            <a:avLst/>
          </a:prstGeom>
          <a:noFill/>
          <a:ln/>
        </p:spPr>
        <p:txBody>
          <a:bodyPr wrap="square" lIns="0" tIns="0" rIns="0" bIns="0" rtlCol="0" anchor="t"/>
          <a:lstStyle/>
          <a:p>
            <a:pPr marL="0" indent="0" algn="l">
              <a:lnSpc>
                <a:spcPts val="1250"/>
              </a:lnSpc>
              <a:buNone/>
            </a:pPr>
            <a:r>
              <a:rPr lang="en-US" sz="800" dirty="0">
                <a:solidFill>
                  <a:srgbClr val="2B2E3C"/>
                </a:solidFill>
                <a:latin typeface="Open Sans" pitchFamily="34" charset="0"/>
                <a:ea typeface="Open Sans" pitchFamily="34" charset="-122"/>
                <a:cs typeface="Open Sans" pitchFamily="34" charset="-120"/>
              </a:rPr>
              <a:t>The global recycled polyester market presents an extraordinary growth opportunity, valued at USD 15.52 billion in 2024 and projected to reach USD 26.18 billion by 2030, representing a robust compound annual growth rate (CAGR) of 9.25%. This expansion reflects accelerating consumer demand for sustainable fashion alternatives and increasing regulatory pressure on environmental responsibility.</a:t>
            </a:r>
            <a:endParaRPr lang="en-US" sz="800" dirty="0"/>
          </a:p>
        </p:txBody>
      </p:sp>
      <p:sp>
        <p:nvSpPr>
          <p:cNvPr id="5" name="Text 2"/>
          <p:cNvSpPr/>
          <p:nvPr/>
        </p:nvSpPr>
        <p:spPr>
          <a:xfrm>
            <a:off x="407313" y="9093518"/>
            <a:ext cx="13815774" cy="325755"/>
          </a:xfrm>
          <a:prstGeom prst="rect">
            <a:avLst/>
          </a:prstGeom>
          <a:noFill/>
          <a:ln/>
        </p:spPr>
        <p:txBody>
          <a:bodyPr wrap="square" lIns="0" tIns="0" rIns="0" bIns="0" rtlCol="0" anchor="t"/>
          <a:lstStyle/>
          <a:p>
            <a:pPr marL="0" indent="0" algn="l">
              <a:lnSpc>
                <a:spcPts val="1250"/>
              </a:lnSpc>
              <a:buNone/>
            </a:pPr>
            <a:r>
              <a:rPr lang="en-US" sz="800" dirty="0">
                <a:solidFill>
                  <a:srgbClr val="2B2E3C"/>
                </a:solidFill>
                <a:latin typeface="Open Sans" pitchFamily="34" charset="0"/>
                <a:ea typeface="Open Sans" pitchFamily="34" charset="-122"/>
                <a:cs typeface="Open Sans" pitchFamily="34" charset="-120"/>
              </a:rPr>
              <a:t>Market drivers include growing environmental consciousness among consumers, particularly millennials and Gen Z demographics who prioritize sustainability in purchasing decisions. Corporate sustainability commitments from major fashion brands are creating substantial demand for recycled materials, with many companies setting ambitious targets for sustainable material adoption by 2030.</a:t>
            </a:r>
            <a:endParaRPr lang="en-US" sz="800" dirty="0"/>
          </a:p>
        </p:txBody>
      </p:sp>
      <p:sp>
        <p:nvSpPr>
          <p:cNvPr id="6" name="Text 3"/>
          <p:cNvSpPr/>
          <p:nvPr/>
        </p:nvSpPr>
        <p:spPr>
          <a:xfrm>
            <a:off x="407313" y="9533811"/>
            <a:ext cx="13815774" cy="325755"/>
          </a:xfrm>
          <a:prstGeom prst="rect">
            <a:avLst/>
          </a:prstGeom>
          <a:noFill/>
          <a:ln/>
        </p:spPr>
        <p:txBody>
          <a:bodyPr wrap="square" lIns="0" tIns="0" rIns="0" bIns="0" rtlCol="0" anchor="t"/>
          <a:lstStyle/>
          <a:p>
            <a:pPr marL="0" indent="0" algn="l">
              <a:lnSpc>
                <a:spcPts val="1250"/>
              </a:lnSpc>
              <a:buNone/>
            </a:pPr>
            <a:r>
              <a:rPr lang="en-US" sz="800" dirty="0">
                <a:solidFill>
                  <a:srgbClr val="2B2E3C"/>
                </a:solidFill>
                <a:latin typeface="Open Sans" pitchFamily="34" charset="0"/>
                <a:ea typeface="Open Sans" pitchFamily="34" charset="-122"/>
                <a:cs typeface="Open Sans" pitchFamily="34" charset="-120"/>
              </a:rPr>
              <a:t>Geographic expansion opportunities are significant, with developing markets showing increased interest in sustainable textiles as environmental awareness grows and disposal infrastructure improves. Government initiatives supporting circular economy models further accelerate market adoption.</a:t>
            </a:r>
            <a:endParaRPr lang="en-US" sz="800" dirty="0"/>
          </a:p>
        </p:txBody>
      </p:sp>
      <p:sp>
        <p:nvSpPr>
          <p:cNvPr id="7" name="Text 4"/>
          <p:cNvSpPr/>
          <p:nvPr/>
        </p:nvSpPr>
        <p:spPr>
          <a:xfrm>
            <a:off x="407313" y="9974104"/>
            <a:ext cx="13815774" cy="162878"/>
          </a:xfrm>
          <a:prstGeom prst="rect">
            <a:avLst/>
          </a:prstGeom>
          <a:noFill/>
          <a:ln/>
        </p:spPr>
        <p:txBody>
          <a:bodyPr wrap="none" lIns="0" tIns="0" rIns="0" bIns="0" rtlCol="0" anchor="t"/>
          <a:lstStyle/>
          <a:p>
            <a:pPr marL="0" indent="0" algn="l">
              <a:lnSpc>
                <a:spcPts val="1250"/>
              </a:lnSpc>
              <a:buNone/>
            </a:pPr>
            <a:r>
              <a:rPr lang="en-US" sz="800" dirty="0">
                <a:solidFill>
                  <a:srgbClr val="2B2E3C"/>
                </a:solidFill>
                <a:latin typeface="Open Sans" pitchFamily="34" charset="0"/>
                <a:ea typeface="Open Sans" pitchFamily="34" charset="-122"/>
                <a:cs typeface="Open Sans" pitchFamily="34" charset="-120"/>
              </a:rPr>
              <a:t>Reference: Grand View Research Market Analysis</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15985"/>
            <a:ext cx="7874675"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Green Fabric's Measurable Impact</a:t>
            </a:r>
            <a:endParaRPr lang="en-US" sz="3900" dirty="0"/>
          </a:p>
        </p:txBody>
      </p:sp>
      <p:sp>
        <p:nvSpPr>
          <p:cNvPr id="3" name="Shape 1"/>
          <p:cNvSpPr/>
          <p:nvPr/>
        </p:nvSpPr>
        <p:spPr>
          <a:xfrm>
            <a:off x="793790" y="2232898"/>
            <a:ext cx="4215289" cy="2746415"/>
          </a:xfrm>
          <a:prstGeom prst="roundRect">
            <a:avLst>
              <a:gd name="adj" fmla="val 3035"/>
            </a:avLst>
          </a:prstGeom>
          <a:solidFill>
            <a:srgbClr val="FCE2CF"/>
          </a:solidFill>
          <a:ln w="7620">
            <a:solidFill>
              <a:srgbClr val="E2C8B5"/>
            </a:solidFill>
            <a:prstDash val="solid"/>
          </a:ln>
        </p:spPr>
        <p:txBody>
          <a:bodyPr/>
          <a:lstStyle/>
          <a:p>
            <a:endParaRPr lang="en-US"/>
          </a:p>
        </p:txBody>
      </p:sp>
      <p:sp>
        <p:nvSpPr>
          <p:cNvPr id="4" name="Text 2"/>
          <p:cNvSpPr/>
          <p:nvPr/>
        </p:nvSpPr>
        <p:spPr>
          <a:xfrm>
            <a:off x="999768" y="24388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Waste Reduction</a:t>
            </a:r>
            <a:endParaRPr lang="en-US" sz="1950" dirty="0"/>
          </a:p>
        </p:txBody>
      </p:sp>
      <p:sp>
        <p:nvSpPr>
          <p:cNvPr id="5" name="Text 3"/>
          <p:cNvSpPr/>
          <p:nvPr/>
        </p:nvSpPr>
        <p:spPr>
          <a:xfrm>
            <a:off x="999768" y="2868097"/>
            <a:ext cx="3803333" cy="158769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Every ton of our recycled polyester fabric diverts approximately 2,000 plastic bottles from landfills and oceans, directly contributing to waste stream reduction and environmental cleanup efforts.</a:t>
            </a:r>
            <a:endParaRPr lang="en-US" sz="1550" dirty="0"/>
          </a:p>
        </p:txBody>
      </p:sp>
      <p:sp>
        <p:nvSpPr>
          <p:cNvPr id="6" name="Shape 4"/>
          <p:cNvSpPr/>
          <p:nvPr/>
        </p:nvSpPr>
        <p:spPr>
          <a:xfrm>
            <a:off x="5207437" y="2232898"/>
            <a:ext cx="4215408" cy="2746415"/>
          </a:xfrm>
          <a:prstGeom prst="roundRect">
            <a:avLst>
              <a:gd name="adj" fmla="val 3035"/>
            </a:avLst>
          </a:prstGeom>
          <a:solidFill>
            <a:srgbClr val="FCE2CF"/>
          </a:solidFill>
          <a:ln w="7620">
            <a:solidFill>
              <a:srgbClr val="E2C8B5"/>
            </a:solidFill>
            <a:prstDash val="solid"/>
          </a:ln>
        </p:spPr>
        <p:txBody>
          <a:bodyPr/>
          <a:lstStyle/>
          <a:p>
            <a:endParaRPr lang="en-US"/>
          </a:p>
        </p:txBody>
      </p:sp>
      <p:sp>
        <p:nvSpPr>
          <p:cNvPr id="7" name="Text 5"/>
          <p:cNvSpPr/>
          <p:nvPr/>
        </p:nvSpPr>
        <p:spPr>
          <a:xfrm>
            <a:off x="5413415" y="24388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Circular Economy</a:t>
            </a:r>
            <a:endParaRPr lang="en-US" sz="1950" dirty="0"/>
          </a:p>
        </p:txBody>
      </p:sp>
      <p:sp>
        <p:nvSpPr>
          <p:cNvPr id="8" name="Text 6"/>
          <p:cNvSpPr/>
          <p:nvPr/>
        </p:nvSpPr>
        <p:spPr>
          <a:xfrm>
            <a:off x="5413415" y="2868097"/>
            <a:ext cx="3803452" cy="190523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We're pioneering closed-loop manufacturing where waste becomes valuable input, demonstrating that environmental responsibility and profitable business operations can coexist and thrive together.</a:t>
            </a:r>
            <a:endParaRPr lang="en-US" sz="1550" dirty="0"/>
          </a:p>
        </p:txBody>
      </p:sp>
      <p:sp>
        <p:nvSpPr>
          <p:cNvPr id="9" name="Shape 7"/>
          <p:cNvSpPr/>
          <p:nvPr/>
        </p:nvSpPr>
        <p:spPr>
          <a:xfrm>
            <a:off x="9621203" y="2232898"/>
            <a:ext cx="4215289" cy="2746415"/>
          </a:xfrm>
          <a:prstGeom prst="roundRect">
            <a:avLst>
              <a:gd name="adj" fmla="val 3035"/>
            </a:avLst>
          </a:prstGeom>
          <a:solidFill>
            <a:srgbClr val="FCE2CF"/>
          </a:solidFill>
          <a:ln w="7620">
            <a:solidFill>
              <a:srgbClr val="E2C8B5"/>
            </a:solidFill>
            <a:prstDash val="solid"/>
          </a:ln>
        </p:spPr>
        <p:txBody>
          <a:bodyPr/>
          <a:lstStyle/>
          <a:p>
            <a:endParaRPr lang="en-US"/>
          </a:p>
        </p:txBody>
      </p:sp>
      <p:sp>
        <p:nvSpPr>
          <p:cNvPr id="10" name="Text 8"/>
          <p:cNvSpPr/>
          <p:nvPr/>
        </p:nvSpPr>
        <p:spPr>
          <a:xfrm>
            <a:off x="9827181" y="24388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Consumer Choice</a:t>
            </a:r>
            <a:endParaRPr lang="en-US" sz="1950" dirty="0"/>
          </a:p>
        </p:txBody>
      </p:sp>
      <p:sp>
        <p:nvSpPr>
          <p:cNvPr id="11" name="Text 9"/>
          <p:cNvSpPr/>
          <p:nvPr/>
        </p:nvSpPr>
        <p:spPr>
          <a:xfrm>
            <a:off x="9827181" y="2868097"/>
            <a:ext cx="3803333" cy="158769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Our products offer consumers accessible, stylish, and sustainable alternatives to conventional textiles without compromising on quality, durability, or aesthetic appeal.</a:t>
            </a:r>
            <a:endParaRPr lang="en-US" sz="1550" dirty="0"/>
          </a:p>
        </p:txBody>
      </p:sp>
      <p:sp>
        <p:nvSpPr>
          <p:cNvPr id="12" name="Text 10"/>
          <p:cNvSpPr/>
          <p:nvPr/>
        </p:nvSpPr>
        <p:spPr>
          <a:xfrm>
            <a:off x="793790" y="520255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Green Fabric's impact extends beyond environmental metrics to encompass social and economic benefits. We create jobs in recycling and sustainable manufacturing sectors while building supply chain partnerships that support local communities. Our success demonstrates market viability for sustainable business models, encouraging industry-wide adoption of circular economy principles.</a:t>
            </a:r>
            <a:endParaRPr lang="en-US" sz="1550" dirty="0"/>
          </a:p>
        </p:txBody>
      </p:sp>
      <p:sp>
        <p:nvSpPr>
          <p:cNvPr id="13" name="Text 11"/>
          <p:cNvSpPr/>
          <p:nvPr/>
        </p:nvSpPr>
        <p:spPr>
          <a:xfrm>
            <a:off x="793790" y="637841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By choosing recycled polyester, consumers participate in a larger movement toward sustainable consumption patterns. Each purchase represents a vote for environmental responsibility and supports the development of innovative solutions to global environmental challenges.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1693</Words>
  <Application>Microsoft Office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Bitter Light</vt:lpstr>
      <vt:lpstr>Open Sans</vt:lpstr>
      <vt:lpstr>Bitter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jawaid burdi</dc:creator>
  <cp:lastModifiedBy>jawaid burdi</cp:lastModifiedBy>
  <cp:revision>1</cp:revision>
  <dcterms:created xsi:type="dcterms:W3CDTF">2025-09-27T02:07:48Z</dcterms:created>
  <dcterms:modified xsi:type="dcterms:W3CDTF">2025-09-27T02:08:40Z</dcterms:modified>
</cp:coreProperties>
</file>